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8" r:id="rId5"/>
    <p:sldId id="272" r:id="rId6"/>
    <p:sldId id="276" r:id="rId7"/>
    <p:sldId id="274" r:id="rId8"/>
    <p:sldId id="275" r:id="rId9"/>
    <p:sldId id="278" r:id="rId10"/>
    <p:sldId id="279" r:id="rId11"/>
    <p:sldId id="280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99FF33"/>
    <a:srgbClr val="CC9900"/>
    <a:srgbClr val="CCECFF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859" y="67"/>
      </p:cViewPr>
      <p:guideLst>
        <p:guide orient="horz" pos="2115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9B7D55-AEF4-FEAC-91FF-E8E8F76A5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353983-171F-96B6-63FB-71B53FC01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43E452-A9A6-830D-AE55-B1A050E8B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EA07F-81D7-45E2-B550-E81EEBC56CC2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5F9F79-D730-73F9-31B3-DE83EB0B0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961ED9-5F5F-F112-1361-93BDE3654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F2A62-AB2D-44EA-A3DC-45D414E6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054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E09FF9-A71D-8907-B6C9-AC810BBF2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E829856-1C4A-B879-6545-7D7082E97E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B81643-8C6F-E86F-C9B1-434EB7DD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EA07F-81D7-45E2-B550-E81EEBC56CC2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347024-D762-4D86-BE57-C265D1E40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758FB3-1878-A96F-6350-6F1FF9757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F2A62-AB2D-44EA-A3DC-45D414E6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312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FF807A-71D0-EAF3-D496-FD8552960A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0538F8-CB69-D1E6-5468-C510A93AB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6E27E6-3E7F-BD97-6B05-E7521BDBD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EA07F-81D7-45E2-B550-E81EEBC56CC2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70FA94-7C19-50E9-F040-AA31F8BFA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16496D-0C71-ED62-EE9B-0F6BB8186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F2A62-AB2D-44EA-A3DC-45D414E6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605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4A08D2-3019-068B-1AF4-43A512727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8718B4-D9F9-B8B0-39BA-ECFFC50D6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54B9F9-7F84-E9C2-787E-098C2ED43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EA07F-81D7-45E2-B550-E81EEBC56CC2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CE9A01-573D-A0D1-644A-B84258D86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D630C0-9621-1A05-2032-324E52485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F2A62-AB2D-44EA-A3DC-45D414E6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542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61A9F6-9356-BFDC-A018-1A5E2C213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6D4412-B979-E4E2-A80F-5C687FB89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1087D2-313A-FDAB-D3F5-507E3D98D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EA07F-81D7-45E2-B550-E81EEBC56CC2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B53269-422C-D2CD-CF8A-BD1AD64FF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B0F362-8AB0-9FF8-8DA0-C2852B9BF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F2A62-AB2D-44EA-A3DC-45D414E6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13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97DABF-8B3A-04F7-0C7D-13576091A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1471B4-2410-2290-6A49-B4C2E805AC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620026-44D5-B9C6-9614-D6937AC581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60F830-892D-87B1-CB8B-E2F4FD49E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EA07F-81D7-45E2-B550-E81EEBC56CC2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D0F916-1B89-951A-6ECA-2DC08B650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7DDA4F-5D19-2DD1-0A0F-6399A5138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F2A62-AB2D-44EA-A3DC-45D414E6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298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169139-3533-C30C-232E-FAE7574A9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FA7771-A0AE-9E6F-D5D3-5F79628BD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A11B4B-5034-455B-DE2E-B253B0DD79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334360-A5FE-CD47-D231-882DDFBA2D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9847AF-498D-2485-980F-491AB2D4D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63F00B5-9986-625E-62A6-2670476AD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EA07F-81D7-45E2-B550-E81EEBC56CC2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1CBE917-3A00-70DE-6CE6-AD9CDB9F3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2447E7D-88A4-F1B9-AB4B-B5A54CFB9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F2A62-AB2D-44EA-A3DC-45D414E6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922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D0A769-AD9A-6C7E-99CC-9AEFC16B3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B7C3F58-50EC-BA96-54A8-1E6B1EAB9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EA07F-81D7-45E2-B550-E81EEBC56CC2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B6CA2A-3985-5965-9FE9-9BAB4895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691F8B-92D4-B02A-9B5C-3AFB53AC5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F2A62-AB2D-44EA-A3DC-45D414E6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154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B335408-F182-1E8E-E291-B27F46DE0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EA07F-81D7-45E2-B550-E81EEBC56CC2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314BC88-E773-3005-D738-0C221780E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837B50-C852-8E9A-B8CA-5C3A3E04C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F2A62-AB2D-44EA-A3DC-45D414E6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506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3CA0F6-D998-4391-5AF8-FF32E4F31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E90E0D-0214-FED3-E9E0-DD6CF319A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E18FD6-976E-B36B-57FA-0B3D0F84D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AC68A5-C21F-38A4-15B7-930103099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EA07F-81D7-45E2-B550-E81EEBC56CC2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12C9AB-0C78-826A-7EE9-83691D53C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6CF7B7-CA92-C36A-AC90-0B43F623D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F2A62-AB2D-44EA-A3DC-45D414E6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185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33D68-32DE-91A0-9888-190231CC6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3F9C643-EB1F-35E7-2587-F3F305BCB3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FFE84C-31F3-945C-C196-3BE58BEB48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DD53DB-EE18-FCC3-9B62-135D0DA7E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EA07F-81D7-45E2-B550-E81EEBC56CC2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0F7940-2AE5-ED68-F231-ACEC7910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6BB6FC-8EA8-0E67-1FFF-7B8B162EC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F2A62-AB2D-44EA-A3DC-45D414E6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014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B3ACA91-0953-1A00-7359-B22888F3C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2A7E4D-3887-8F5A-8AED-4DDA63C34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677A57-7E3F-9A49-5538-EBD8BDBF88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EA07F-81D7-45E2-B550-E81EEBC56CC2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D29470-3EE4-2534-2138-6790F41008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F6A0CB-CD91-AE9F-CD68-F353D478D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F2A62-AB2D-44EA-A3DC-45D414E6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94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martstore.naver.com/malang-mall/products/7679183791?n_media=11068&amp;n_query=%EC%98%A4%EC%85%80%EB%A1%9C&amp;n_rank=1&amp;n_ad_group=grp-a001-02-000000037991161&amp;n_ad=nad-a001-02-000000268219444&amp;n_campaign_type=2&amp;n_mall_id=ncp_1oiczc_01&amp;n_mall_pid=7679183791&amp;n_ad_group_type=2&amp;n_match=3&amp;NaPm=ct%3Dlpwofy7c%7Cci%3D0yO0001v7lbzgn%5F9K1pv%7Ctr%3Dpla%7Chk%3D3abacdafceb54325ac006b3b1bf9a31ec1cc9ff0" TargetMode="External"/><Relationship Id="rId7" Type="http://schemas.microsoft.com/office/2007/relationships/hdphoto" Target="../media/hdphoto2.wdp"/><Relationship Id="rId2" Type="http://schemas.openxmlformats.org/officeDocument/2006/relationships/hyperlink" Target="https://github.com/Nyanyan/Egarouci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eb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16.png"/><Relationship Id="rId4" Type="http://schemas.openxmlformats.org/officeDocument/2006/relationships/video" Target="../media/media2.mp4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07CFEB-DF3D-0C34-EBD0-E4BD5FEF30CB}"/>
              </a:ext>
            </a:extLst>
          </p:cNvPr>
          <p:cNvSpPr txBox="1"/>
          <p:nvPr/>
        </p:nvSpPr>
        <p:spPr>
          <a:xfrm>
            <a:off x="1183341" y="1365901"/>
            <a:ext cx="339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Mini-Project Final Presentation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B9B48F-98D3-BB05-3DF2-E39DE7D0D883}"/>
              </a:ext>
            </a:extLst>
          </p:cNvPr>
          <p:cNvSpPr txBox="1"/>
          <p:nvPr/>
        </p:nvSpPr>
        <p:spPr>
          <a:xfrm>
            <a:off x="1124167" y="1694329"/>
            <a:ext cx="66719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Othello Board Game Helper</a:t>
            </a:r>
            <a:endParaRPr lang="ko-KR" alt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F10B5A-32CF-4A2C-2A0E-86162367CDA1}"/>
              </a:ext>
            </a:extLst>
          </p:cNvPr>
          <p:cNvSpPr txBox="1"/>
          <p:nvPr/>
        </p:nvSpPr>
        <p:spPr>
          <a:xfrm>
            <a:off x="1434352" y="5276946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2020-11458</a:t>
            </a:r>
            <a:r>
              <a:rPr lang="ko-KR" altLang="en-US" dirty="0"/>
              <a:t> 김성진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573166F-27C7-80CA-C60A-AF27662AC4FD}"/>
              </a:ext>
            </a:extLst>
          </p:cNvPr>
          <p:cNvCxnSpPr/>
          <p:nvPr/>
        </p:nvCxnSpPr>
        <p:spPr>
          <a:xfrm>
            <a:off x="1183341" y="2545977"/>
            <a:ext cx="638529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대한민국 대표 완구도매몰 SITOY">
            <a:extLst>
              <a:ext uri="{FF2B5EF4-FFF2-40B4-BE49-F238E27FC236}">
                <a16:creationId xmlns:a16="http://schemas.microsoft.com/office/drawing/2014/main" id="{EE403979-6D33-7E83-28B0-71DBCF8ED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815" y="1112235"/>
            <a:ext cx="3403461" cy="51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475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6543672E-C6C6-A51E-2689-E92A5291811A}"/>
              </a:ext>
            </a:extLst>
          </p:cNvPr>
          <p:cNvSpPr/>
          <p:nvPr/>
        </p:nvSpPr>
        <p:spPr>
          <a:xfrm>
            <a:off x="-1516284" y="-1736204"/>
            <a:ext cx="3472407" cy="347240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EC3CB5-235C-B1E6-19D9-269C0BF96FF5}"/>
              </a:ext>
            </a:extLst>
          </p:cNvPr>
          <p:cNvSpPr txBox="1"/>
          <p:nvPr/>
        </p:nvSpPr>
        <p:spPr>
          <a:xfrm>
            <a:off x="370390" y="167831"/>
            <a:ext cx="13580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07</a:t>
            </a:r>
            <a:endParaRPr lang="ko-KR" altLang="en-US" sz="80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5574A7-4C72-6826-6AA6-344079D3BE9D}"/>
              </a:ext>
            </a:extLst>
          </p:cNvPr>
          <p:cNvSpPr txBox="1"/>
          <p:nvPr/>
        </p:nvSpPr>
        <p:spPr>
          <a:xfrm>
            <a:off x="2045996" y="498757"/>
            <a:ext cx="2683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Conclusion</a:t>
            </a:r>
            <a:endParaRPr lang="ko-KR" altLang="en-US" sz="3600" dirty="0">
              <a:latin typeface="Arial Rounded MT Bold" panose="020F070403050403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DF79E7-93F0-C635-0D3C-EBFD98BB5F8C}"/>
              </a:ext>
            </a:extLst>
          </p:cNvPr>
          <p:cNvSpPr txBox="1"/>
          <p:nvPr/>
        </p:nvSpPr>
        <p:spPr>
          <a:xfrm>
            <a:off x="667716" y="1743773"/>
            <a:ext cx="113091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기보의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양은 많았지만 사용할 수 있는 컴퓨팅 자원에서 메모리 관리가 어려워 많은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기보를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학습시키지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못하였음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기존에 알파제로의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Self-play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과정을 통해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zero-based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모델을 점차 발전시키는 방식을 사용하려 했으나 프로젝트 진행 과정에 있어 사용한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GPU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성능의 한계로 인해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human knowledge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를 학습시킨 모델에 비해 모델 발전 속도가 너무나도 느려서 적용이 불가능하였음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더욱 강한 게임엔진을 가지기 위해서는 빠르게 트리 탐색을 할 수 있는 알고리즘이나 컴퓨팅 자원이 필요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u="sng" dirty="0">
                <a:latin typeface="HY중고딕" panose="02030600000101010101" pitchFamily="18" charset="-127"/>
                <a:ea typeface="HY중고딕" panose="02030600000101010101" pitchFamily="18" charset="-127"/>
              </a:rPr>
              <a:t>Quantization</a:t>
            </a:r>
            <a:r>
              <a:rPr lang="ko-KR" altLang="en-US" u="sng" dirty="0">
                <a:latin typeface="HY중고딕" panose="02030600000101010101" pitchFamily="18" charset="-127"/>
                <a:ea typeface="HY중고딕" panose="02030600000101010101" pitchFamily="18" charset="-127"/>
              </a:rPr>
              <a:t>을 이용하면 추론속도를 높임으로써 동일 시간 내에 더 많은 수를 탐색해낼 수 있음을 확인</a:t>
            </a:r>
            <a:endParaRPr lang="en-US" altLang="ko-KR" u="sng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E0EBD81-E5BE-F35B-490B-4CDA3364E988}"/>
              </a:ext>
            </a:extLst>
          </p:cNvPr>
          <p:cNvGrpSpPr/>
          <p:nvPr/>
        </p:nvGrpSpPr>
        <p:grpSpPr>
          <a:xfrm>
            <a:off x="10146004" y="5020865"/>
            <a:ext cx="1852982" cy="1583173"/>
            <a:chOff x="47738" y="1736203"/>
            <a:chExt cx="2834946" cy="2321040"/>
          </a:xfrm>
        </p:grpSpPr>
        <p:pic>
          <p:nvPicPr>
            <p:cNvPr id="10" name="Picture 2" descr="휴대전화를 손에 들고 스마트폰 카메라로 사진을 찍습니다. 핸드폰으로 촬영 촬영. 최신 전화를 사용하여 비디오 녹화. 평면 벡터 일러스트  레이 션 흰색 배경에 고립 | 프리미엄 벡터">
              <a:extLst>
                <a:ext uri="{FF2B5EF4-FFF2-40B4-BE49-F238E27FC236}">
                  <a16:creationId xmlns:a16="http://schemas.microsoft.com/office/drawing/2014/main" id="{8EDB4A90-A727-7788-7F96-9B3A336A9B0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20" t="13436" r="19540" b="17474"/>
            <a:stretch/>
          </p:blipFill>
          <p:spPr bwMode="auto">
            <a:xfrm>
              <a:off x="47738" y="1736203"/>
              <a:ext cx="1785996" cy="201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51DB032-4D66-77EC-9851-227EE630CF9E}"/>
                </a:ext>
              </a:extLst>
            </p:cNvPr>
            <p:cNvCxnSpPr>
              <a:cxnSpLocks/>
            </p:cNvCxnSpPr>
            <p:nvPr/>
          </p:nvCxnSpPr>
          <p:spPr>
            <a:xfrm>
              <a:off x="1193769" y="2298746"/>
              <a:ext cx="627632" cy="164037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BCA89B2-253C-5DBE-D4E6-CC3656634689}"/>
                </a:ext>
              </a:extLst>
            </p:cNvPr>
            <p:cNvCxnSpPr>
              <a:cxnSpLocks/>
            </p:cNvCxnSpPr>
            <p:nvPr/>
          </p:nvCxnSpPr>
          <p:spPr>
            <a:xfrm>
              <a:off x="1193769" y="2298746"/>
              <a:ext cx="1150527" cy="852883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" descr="오델로 사진, 무료 다운로드 이미지 - photoAC">
              <a:extLst>
                <a:ext uri="{FF2B5EF4-FFF2-40B4-BE49-F238E27FC236}">
                  <a16:creationId xmlns:a16="http://schemas.microsoft.com/office/drawing/2014/main" id="{9B9B9BAE-9E04-0B63-D52F-6BC21802E5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059" b="90000" l="6654" r="92564">
                          <a14:foregroundMark x1="37378" y1="63529" x2="67319" y2="38235"/>
                          <a14:foregroundMark x1="67319" y1="38235" x2="54599" y2="18235"/>
                          <a14:foregroundMark x1="54599" y1="18235" x2="31898" y2="32647"/>
                          <a14:foregroundMark x1="31898" y1="32647" x2="33464" y2="58824"/>
                          <a14:foregroundMark x1="33464" y1="58824" x2="43640" y2="57353"/>
                          <a14:foregroundMark x1="38943" y1="55882" x2="41292" y2="52059"/>
                          <a14:foregroundMark x1="40705" y1="57941" x2="45988" y2="50000"/>
                          <a14:foregroundMark x1="44618" y1="46176" x2="47554" y2="39412"/>
                          <a14:foregroundMark x1="45205" y1="47059" x2="47750" y2="40294"/>
                          <a14:foregroundMark x1="49902" y1="36471" x2="53620" y2="28235"/>
                          <a14:foregroundMark x1="49315" y1="33529" x2="54207" y2="26176"/>
                          <a14:foregroundMark x1="56164" y1="32059" x2="59687" y2="29412"/>
                          <a14:foregroundMark x1="56164" y1="31471" x2="58904" y2="24118"/>
                          <a14:foregroundMark x1="55577" y1="33235" x2="59100" y2="23235"/>
                          <a14:foregroundMark x1="59687" y1="7059" x2="57534" y2="11176"/>
                          <a14:foregroundMark x1="10568" y1="32059" x2="6654" y2="27941"/>
                          <a14:foregroundMark x1="27397" y1="90294" x2="34834" y2="86471"/>
                          <a14:foregroundMark x1="90020" y1="55294" x2="92564" y2="53824"/>
                          <a14:foregroundMark x1="89824" y1="48824" x2="91977" y2="529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1930" y="3118581"/>
              <a:ext cx="1410754" cy="938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44420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6543672E-C6C6-A51E-2689-E92A5291811A}"/>
              </a:ext>
            </a:extLst>
          </p:cNvPr>
          <p:cNvSpPr/>
          <p:nvPr/>
        </p:nvSpPr>
        <p:spPr>
          <a:xfrm>
            <a:off x="-1516284" y="-1736204"/>
            <a:ext cx="3472407" cy="347240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EC3CB5-235C-B1E6-19D9-269C0BF96FF5}"/>
              </a:ext>
            </a:extLst>
          </p:cNvPr>
          <p:cNvSpPr txBox="1"/>
          <p:nvPr/>
        </p:nvSpPr>
        <p:spPr>
          <a:xfrm>
            <a:off x="370390" y="167831"/>
            <a:ext cx="13580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08</a:t>
            </a:r>
            <a:endParaRPr lang="ko-KR" altLang="en-US" sz="80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5574A7-4C72-6826-6AA6-344079D3BE9D}"/>
              </a:ext>
            </a:extLst>
          </p:cNvPr>
          <p:cNvSpPr txBox="1"/>
          <p:nvPr/>
        </p:nvSpPr>
        <p:spPr>
          <a:xfrm>
            <a:off x="2045996" y="498757"/>
            <a:ext cx="2492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Reference</a:t>
            </a:r>
            <a:endParaRPr lang="ko-KR" altLang="en-US" sz="3600" dirty="0">
              <a:latin typeface="Arial Rounded MT Bold" panose="020F070403050403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834328-F458-E7B2-8D1D-BD70B9169199}"/>
              </a:ext>
            </a:extLst>
          </p:cNvPr>
          <p:cNvSpPr txBox="1"/>
          <p:nvPr/>
        </p:nvSpPr>
        <p:spPr>
          <a:xfrm>
            <a:off x="667716" y="2077009"/>
            <a:ext cx="113091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후루카와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히데카즈</a:t>
            </a:r>
            <a:r>
              <a:rPr lang="en-US" altLang="ko-KR" sz="1400" dirty="0"/>
              <a:t>, 『</a:t>
            </a:r>
            <a:r>
              <a:rPr lang="ko-KR" altLang="en-US" sz="1400" dirty="0"/>
              <a:t>알파제로를 분석하며 배우는 인공지능</a:t>
            </a:r>
            <a:r>
              <a:rPr lang="en-US" altLang="ko-KR" sz="1400" dirty="0"/>
              <a:t>』, </a:t>
            </a:r>
            <a:r>
              <a:rPr lang="en-US" altLang="ko-KR" sz="1400" dirty="0" err="1"/>
              <a:t>Jpub</a:t>
            </a:r>
            <a:r>
              <a:rPr lang="en-US" altLang="ko-KR" sz="1400" dirty="0"/>
              <a:t>(2019) : </a:t>
            </a:r>
            <a:r>
              <a:rPr lang="ko-KR" altLang="en-US" sz="1400" dirty="0"/>
              <a:t>알파제로를 이용한 </a:t>
            </a:r>
            <a:r>
              <a:rPr lang="en-US" altLang="ko-KR" sz="1400" dirty="0"/>
              <a:t>6*6 </a:t>
            </a:r>
            <a:r>
              <a:rPr lang="ko-KR" altLang="en-US" sz="1400" dirty="0" err="1"/>
              <a:t>오셀로와</a:t>
            </a:r>
            <a:r>
              <a:rPr lang="ko-KR" altLang="en-US" sz="1400" dirty="0"/>
              <a:t> </a:t>
            </a:r>
            <a:r>
              <a:rPr lang="en-US" altLang="ko-KR" sz="1400" dirty="0"/>
              <a:t>Resnet</a:t>
            </a:r>
            <a:r>
              <a:rPr lang="ko-KR" altLang="en-US" sz="1400" dirty="0"/>
              <a:t>을 이용한 이미지</a:t>
            </a:r>
            <a:endParaRPr lang="en-US" altLang="ko-KR" sz="1400" dirty="0"/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분류를 참고하였음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 </a:t>
            </a:r>
            <a:r>
              <a:rPr lang="en-US" altLang="ko-KR" sz="1400" b="0" i="0" dirty="0">
                <a:effectLst/>
                <a:latin typeface="Arial" panose="020B0604020202020204" pitchFamily="34" charset="0"/>
                <a:hlinkClick r:id="rId2"/>
              </a:rPr>
              <a:t>https://github.com/Nyanyan/Egaroucid</a:t>
            </a:r>
            <a:r>
              <a:rPr lang="en-US" altLang="ko-KR" sz="1400" b="0" i="0" dirty="0">
                <a:effectLst/>
                <a:latin typeface="Arial" panose="020B0604020202020204" pitchFamily="34" charset="0"/>
              </a:rPr>
              <a:t> : </a:t>
            </a:r>
            <a:r>
              <a:rPr lang="ko-KR" altLang="en-US" sz="1400" dirty="0">
                <a:latin typeface="Arial" panose="020B0604020202020204" pitchFamily="34" charset="0"/>
              </a:rPr>
              <a:t>가장 최근에 </a:t>
            </a:r>
            <a:r>
              <a:rPr lang="ko-KR" altLang="en-US" sz="1400" dirty="0" err="1">
                <a:latin typeface="Arial" panose="020B0604020202020204" pitchFamily="34" charset="0"/>
              </a:rPr>
              <a:t>오셀로</a:t>
            </a:r>
            <a:r>
              <a:rPr lang="ko-KR" altLang="en-US" sz="1400" dirty="0">
                <a:latin typeface="Arial" panose="020B0604020202020204" pitchFamily="34" charset="0"/>
              </a:rPr>
              <a:t> </a:t>
            </a:r>
            <a:r>
              <a:rPr lang="en-US" altLang="ko-KR" sz="1400" dirty="0">
                <a:latin typeface="Arial" panose="020B0604020202020204" pitchFamily="34" charset="0"/>
              </a:rPr>
              <a:t>AI </a:t>
            </a:r>
            <a:r>
              <a:rPr lang="ko-KR" altLang="en-US" sz="1400" dirty="0">
                <a:latin typeface="Arial" panose="020B0604020202020204" pitchFamily="34" charset="0"/>
              </a:rPr>
              <a:t>대회에서 우승한 게임 엔진의 </a:t>
            </a:r>
            <a:r>
              <a:rPr lang="en-US" altLang="ko-KR" sz="1400" dirty="0">
                <a:latin typeface="Arial" panose="020B0604020202020204" pitchFamily="34" charset="0"/>
              </a:rPr>
              <a:t>Self-Play </a:t>
            </a:r>
            <a:r>
              <a:rPr lang="ko-KR" altLang="en-US" sz="1400" dirty="0" err="1">
                <a:latin typeface="Arial" panose="020B0604020202020204" pitchFamily="34" charset="0"/>
              </a:rPr>
              <a:t>기보를</a:t>
            </a:r>
            <a:r>
              <a:rPr lang="ko-KR" altLang="en-US" sz="1400" dirty="0">
                <a:latin typeface="Arial" panose="020B0604020202020204" pitchFamily="34" charset="0"/>
              </a:rPr>
              <a:t> 학습에 활용하였음</a:t>
            </a:r>
            <a:endParaRPr lang="en-US" altLang="ko-KR" sz="140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  <a:hlinkClick r:id="rId3"/>
              </a:rPr>
              <a:t>https://smartstore.naver.com/malang-mall/products/7679183791?n_media=11068&amp;n_query=%EC%98%A4%EC%85%80%EB%A1%9C&amp;n_rank=1&amp;n_ad_group=grp-a001-02-000000037991161&amp;n_ad=nad-a001-02-000000268219444&amp;n_campaign_type=2&amp;n_mall_id=ncp_1oiczc_01&amp;n_mall_pid=7679183791&amp;n_ad_group_type=2&amp;n_match=3&amp;NaPm=ct%3Dlpwofy7c%7Cci%3D0yO0001v7lbzgn%5F9K1pv%7Ctr%3Dpla%7Chk%3D3abacdafceb54325ac006b3b1bf9a31ec1cc9ff0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보드게임 국면 인식 모델 학습에 사용한 보드게임 제품</a:t>
            </a:r>
            <a:endParaRPr lang="en-US" altLang="ko-KR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7B42F1B-2D01-BB44-A762-8A15A5D2BDC7}"/>
              </a:ext>
            </a:extLst>
          </p:cNvPr>
          <p:cNvGrpSpPr/>
          <p:nvPr/>
        </p:nvGrpSpPr>
        <p:grpSpPr>
          <a:xfrm>
            <a:off x="10146004" y="5020865"/>
            <a:ext cx="1852982" cy="1583173"/>
            <a:chOff x="47738" y="1736203"/>
            <a:chExt cx="2834946" cy="2321040"/>
          </a:xfrm>
        </p:grpSpPr>
        <p:pic>
          <p:nvPicPr>
            <p:cNvPr id="13" name="Picture 2" descr="휴대전화를 손에 들고 스마트폰 카메라로 사진을 찍습니다. 핸드폰으로 촬영 촬영. 최신 전화를 사용하여 비디오 녹화. 평면 벡터 일러스트  레이 션 흰색 배경에 고립 | 프리미엄 벡터">
              <a:extLst>
                <a:ext uri="{FF2B5EF4-FFF2-40B4-BE49-F238E27FC236}">
                  <a16:creationId xmlns:a16="http://schemas.microsoft.com/office/drawing/2014/main" id="{75BBDCC8-C8A1-8B34-CD99-53B55CD1F1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20" t="13436" r="19540" b="17474"/>
            <a:stretch/>
          </p:blipFill>
          <p:spPr bwMode="auto">
            <a:xfrm>
              <a:off x="47738" y="1736203"/>
              <a:ext cx="1785996" cy="201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CEB1EFAB-5438-C0C3-E5AA-1651ADF9FEBD}"/>
                </a:ext>
              </a:extLst>
            </p:cNvPr>
            <p:cNvCxnSpPr>
              <a:cxnSpLocks/>
            </p:cNvCxnSpPr>
            <p:nvPr/>
          </p:nvCxnSpPr>
          <p:spPr>
            <a:xfrm>
              <a:off x="1193769" y="2298746"/>
              <a:ext cx="627632" cy="164037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3A46A46-966C-6D95-4BBD-411783617A70}"/>
                </a:ext>
              </a:extLst>
            </p:cNvPr>
            <p:cNvCxnSpPr>
              <a:cxnSpLocks/>
            </p:cNvCxnSpPr>
            <p:nvPr/>
          </p:nvCxnSpPr>
          <p:spPr>
            <a:xfrm>
              <a:off x="1193769" y="2298746"/>
              <a:ext cx="1150527" cy="852883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2" descr="오델로 사진, 무료 다운로드 이미지 - photoAC">
              <a:extLst>
                <a:ext uri="{FF2B5EF4-FFF2-40B4-BE49-F238E27FC236}">
                  <a16:creationId xmlns:a16="http://schemas.microsoft.com/office/drawing/2014/main" id="{ACBC5D2E-DF2B-0E56-2FD3-5238BDAAC5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059" b="90000" l="6654" r="92564">
                          <a14:foregroundMark x1="37378" y1="63529" x2="67319" y2="38235"/>
                          <a14:foregroundMark x1="67319" y1="38235" x2="54599" y2="18235"/>
                          <a14:foregroundMark x1="54599" y1="18235" x2="31898" y2="32647"/>
                          <a14:foregroundMark x1="31898" y1="32647" x2="33464" y2="58824"/>
                          <a14:foregroundMark x1="33464" y1="58824" x2="43640" y2="57353"/>
                          <a14:foregroundMark x1="38943" y1="55882" x2="41292" y2="52059"/>
                          <a14:foregroundMark x1="40705" y1="57941" x2="45988" y2="50000"/>
                          <a14:foregroundMark x1="44618" y1="46176" x2="47554" y2="39412"/>
                          <a14:foregroundMark x1="45205" y1="47059" x2="47750" y2="40294"/>
                          <a14:foregroundMark x1="49902" y1="36471" x2="53620" y2="28235"/>
                          <a14:foregroundMark x1="49315" y1="33529" x2="54207" y2="26176"/>
                          <a14:foregroundMark x1="56164" y1="32059" x2="59687" y2="29412"/>
                          <a14:foregroundMark x1="56164" y1="31471" x2="58904" y2="24118"/>
                          <a14:foregroundMark x1="55577" y1="33235" x2="59100" y2="23235"/>
                          <a14:foregroundMark x1="59687" y1="7059" x2="57534" y2="11176"/>
                          <a14:foregroundMark x1="10568" y1="32059" x2="6654" y2="27941"/>
                          <a14:foregroundMark x1="27397" y1="90294" x2="34834" y2="86471"/>
                          <a14:foregroundMark x1="90020" y1="55294" x2="92564" y2="53824"/>
                          <a14:foregroundMark x1="89824" y1="48824" x2="91977" y2="529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1930" y="3118581"/>
              <a:ext cx="1410754" cy="938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28453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6543672E-C6C6-A51E-2689-E92A5291811A}"/>
              </a:ext>
            </a:extLst>
          </p:cNvPr>
          <p:cNvSpPr/>
          <p:nvPr/>
        </p:nvSpPr>
        <p:spPr>
          <a:xfrm>
            <a:off x="-1516284" y="-1736204"/>
            <a:ext cx="3472407" cy="347240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EC3CB5-235C-B1E6-19D9-269C0BF96FF5}"/>
              </a:ext>
            </a:extLst>
          </p:cNvPr>
          <p:cNvSpPr txBox="1"/>
          <p:nvPr/>
        </p:nvSpPr>
        <p:spPr>
          <a:xfrm>
            <a:off x="370390" y="167831"/>
            <a:ext cx="13580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01</a:t>
            </a:r>
            <a:endParaRPr lang="ko-KR" altLang="en-US" sz="80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5574A7-4C72-6826-6AA6-344079D3BE9D}"/>
              </a:ext>
            </a:extLst>
          </p:cNvPr>
          <p:cNvSpPr txBox="1"/>
          <p:nvPr/>
        </p:nvSpPr>
        <p:spPr>
          <a:xfrm>
            <a:off x="2045996" y="498757"/>
            <a:ext cx="5010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What is Othello?</a:t>
            </a:r>
            <a:endParaRPr lang="ko-KR" altLang="en-US" sz="4800" dirty="0">
              <a:latin typeface="Arial Rounded MT Bold" panose="020F070403050403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92C161-DEFF-EA2B-B10C-0ED0B510711E}"/>
              </a:ext>
            </a:extLst>
          </p:cNvPr>
          <p:cNvSpPr txBox="1"/>
          <p:nvPr/>
        </p:nvSpPr>
        <p:spPr>
          <a:xfrm>
            <a:off x="0" y="6257836"/>
            <a:ext cx="484619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출처 </a:t>
            </a:r>
            <a:r>
              <a:rPr lang="en-US" altLang="ko-KR" sz="1100" dirty="0"/>
              <a:t>: [</a:t>
            </a:r>
            <a:r>
              <a:rPr lang="en-US" altLang="ko-KR" sz="1100" i="0" dirty="0">
                <a:solidFill>
                  <a:srgbClr val="0F0F0F"/>
                </a:solidFill>
                <a:effectLst/>
              </a:rPr>
              <a:t>Othello Academy]. (2020, Jan 19</a:t>
            </a:r>
            <a:r>
              <a:rPr lang="en-US" altLang="ko-KR" sz="1100" i="1" dirty="0">
                <a:solidFill>
                  <a:srgbClr val="0F0F0F"/>
                </a:solidFill>
                <a:effectLst/>
              </a:rPr>
              <a:t>).</a:t>
            </a:r>
          </a:p>
          <a:p>
            <a:r>
              <a:rPr lang="en-US" altLang="ko-KR" sz="1100" i="1" dirty="0">
                <a:solidFill>
                  <a:srgbClr val="0F0F0F"/>
                </a:solidFill>
                <a:effectLst/>
              </a:rPr>
              <a:t>20200119 1st Othello Blitz Open Singapore Semi-Final 1 Game 1</a:t>
            </a:r>
            <a:r>
              <a:rPr lang="en-US" altLang="ko-KR" sz="1100" i="1" dirty="0"/>
              <a:t>[Video]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YouTube. </a:t>
            </a:r>
            <a:r>
              <a:rPr lang="en-US" altLang="ko-KR" sz="1100" i="1" dirty="0"/>
              <a:t>https://www.youtube.com/watch?v=DSfujMj_OjY</a:t>
            </a:r>
            <a:endParaRPr lang="ko-KR" altLang="en-US" sz="11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07AAF4-8E02-CE06-548E-DD2D446CA7A4}"/>
              </a:ext>
            </a:extLst>
          </p:cNvPr>
          <p:cNvSpPr txBox="1"/>
          <p:nvPr/>
        </p:nvSpPr>
        <p:spPr>
          <a:xfrm>
            <a:off x="5013131" y="2276262"/>
            <a:ext cx="694933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두뇌개발에 좋은 게임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1883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년 고안된 보드게임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‘</a:t>
            </a:r>
            <a:r>
              <a:rPr lang="ko-KR" altLang="en-US" sz="1600" dirty="0" err="1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리버시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Reversi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)’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를 변형시켜 만든 게임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처음에 정 중앙에 흑백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2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개의 돌을 교차로 놓고 게임을 시작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두 명이 돌아가면서 말을 놓고 따먹은 돌을 </a:t>
            </a:r>
            <a:r>
              <a:rPr lang="ko-KR" altLang="en-US" sz="1600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뒤집는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방식의 게임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가로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세로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대각선 방향 중 하나로 상대 돌이 끼어 있는 형태가 되면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자신의 돌로 만들 수 있음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최종적으로 본인 색깔 돌이 많은 사람이 승리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6F39D5-D608-AA86-B74B-7E18BF1B6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19" y="2178808"/>
            <a:ext cx="4746533" cy="337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11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8255A84-9BF5-9207-1E8E-1BE6178FE9D8}"/>
              </a:ext>
            </a:extLst>
          </p:cNvPr>
          <p:cNvSpPr txBox="1"/>
          <p:nvPr/>
        </p:nvSpPr>
        <p:spPr>
          <a:xfrm>
            <a:off x="3071626" y="1963511"/>
            <a:ext cx="857545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kern="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오델로</a:t>
            </a:r>
            <a:r>
              <a:rPr lang="ko-KR" altLang="en-US" sz="1600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 보드게임 플레이 도중 힌트를 얻고자 하는 사람</a:t>
            </a:r>
            <a:r>
              <a:rPr lang="en-US" altLang="ko-KR" sz="1600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1600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주로 </a:t>
            </a:r>
            <a:r>
              <a:rPr lang="ko-KR" altLang="en-US" sz="1600" kern="0" dirty="0" err="1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입문자</a:t>
            </a:r>
            <a:r>
              <a:rPr lang="en-US" altLang="ko-KR" sz="1600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)</a:t>
            </a:r>
            <a:r>
              <a:rPr lang="ko-KR" altLang="en-US" sz="1600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에게 힌트 제공</a:t>
            </a:r>
            <a:endParaRPr lang="en-US" altLang="ko-KR" sz="1600" kern="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kern="0" spc="0" dirty="0">
              <a:solidFill>
                <a:srgbClr val="000000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실력을 늘리고 싶어 컴퓨터와 대결하고자 하는 사람</a:t>
            </a:r>
            <a:r>
              <a:rPr lang="ko-KR" altLang="en-US" sz="1600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을 위한 대결 상대역할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543672E-C6C6-A51E-2689-E92A5291811A}"/>
              </a:ext>
            </a:extLst>
          </p:cNvPr>
          <p:cNvSpPr/>
          <p:nvPr/>
        </p:nvSpPr>
        <p:spPr>
          <a:xfrm>
            <a:off x="-1516284" y="-1736204"/>
            <a:ext cx="3472407" cy="347240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EC3CB5-235C-B1E6-19D9-269C0BF96FF5}"/>
              </a:ext>
            </a:extLst>
          </p:cNvPr>
          <p:cNvSpPr txBox="1"/>
          <p:nvPr/>
        </p:nvSpPr>
        <p:spPr>
          <a:xfrm>
            <a:off x="370390" y="167831"/>
            <a:ext cx="13580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02</a:t>
            </a:r>
            <a:endParaRPr lang="ko-KR" altLang="en-US" sz="80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5574A7-4C72-6826-6AA6-344079D3BE9D}"/>
              </a:ext>
            </a:extLst>
          </p:cNvPr>
          <p:cNvSpPr txBox="1"/>
          <p:nvPr/>
        </p:nvSpPr>
        <p:spPr>
          <a:xfrm>
            <a:off x="2045996" y="498757"/>
            <a:ext cx="7086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Goal &amp; Usage Scenario</a:t>
            </a:r>
            <a:endParaRPr lang="ko-KR" altLang="en-US" sz="4800" dirty="0">
              <a:latin typeface="Arial Rounded MT Bold" panose="020F0704030504030204" pitchFamily="34" charset="0"/>
              <a:ea typeface="HY헤드라인M" panose="02030600000101010101" pitchFamily="18" charset="-127"/>
            </a:endParaRPr>
          </a:p>
        </p:txBody>
      </p:sp>
      <p:pic>
        <p:nvPicPr>
          <p:cNvPr id="2050" name="Picture 2" descr="무료로 다운로드 가능한 고민하는 아이 벡터 &amp; 일러스트 | Freepik">
            <a:extLst>
              <a:ext uri="{FF2B5EF4-FFF2-40B4-BE49-F238E27FC236}">
                <a16:creationId xmlns:a16="http://schemas.microsoft.com/office/drawing/2014/main" id="{540870A5-7751-3B8E-A77E-8821315D0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78" y="4437968"/>
            <a:ext cx="2035329" cy="203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BF595554-E697-47CE-C00D-9088BFF1A16A}"/>
              </a:ext>
            </a:extLst>
          </p:cNvPr>
          <p:cNvGrpSpPr/>
          <p:nvPr/>
        </p:nvGrpSpPr>
        <p:grpSpPr>
          <a:xfrm>
            <a:off x="10146004" y="153030"/>
            <a:ext cx="1852982" cy="1583173"/>
            <a:chOff x="47738" y="1736203"/>
            <a:chExt cx="2834946" cy="2321040"/>
          </a:xfrm>
        </p:grpSpPr>
        <p:pic>
          <p:nvPicPr>
            <p:cNvPr id="1026" name="Picture 2" descr="휴대전화를 손에 들고 스마트폰 카메라로 사진을 찍습니다. 핸드폰으로 촬영 촬영. 최신 전화를 사용하여 비디오 녹화. 평면 벡터 일러스트  레이 션 흰색 배경에 고립 | 프리미엄 벡터">
              <a:extLst>
                <a:ext uri="{FF2B5EF4-FFF2-40B4-BE49-F238E27FC236}">
                  <a16:creationId xmlns:a16="http://schemas.microsoft.com/office/drawing/2014/main" id="{B27A8B9A-3008-C5F3-58A6-8DC59C4459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20" t="13436" r="19540" b="17474"/>
            <a:stretch/>
          </p:blipFill>
          <p:spPr bwMode="auto">
            <a:xfrm>
              <a:off x="47738" y="1736203"/>
              <a:ext cx="1785996" cy="201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14DA795-16CB-1EB6-C531-AA3C724476AE}"/>
                </a:ext>
              </a:extLst>
            </p:cNvPr>
            <p:cNvCxnSpPr>
              <a:cxnSpLocks/>
            </p:cNvCxnSpPr>
            <p:nvPr/>
          </p:nvCxnSpPr>
          <p:spPr>
            <a:xfrm>
              <a:off x="1193769" y="2298746"/>
              <a:ext cx="627632" cy="164037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12464EA-FC6D-6B39-B45D-B8AD243A3BD4}"/>
                </a:ext>
              </a:extLst>
            </p:cNvPr>
            <p:cNvCxnSpPr>
              <a:cxnSpLocks/>
            </p:cNvCxnSpPr>
            <p:nvPr/>
          </p:nvCxnSpPr>
          <p:spPr>
            <a:xfrm>
              <a:off x="1193769" y="2298746"/>
              <a:ext cx="1150527" cy="852883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오델로 사진, 무료 다운로드 이미지 - photoAC">
              <a:extLst>
                <a:ext uri="{FF2B5EF4-FFF2-40B4-BE49-F238E27FC236}">
                  <a16:creationId xmlns:a16="http://schemas.microsoft.com/office/drawing/2014/main" id="{ABB9C61E-849F-63F5-1CE9-560C39CAAD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059" b="90000" l="6654" r="92564">
                          <a14:foregroundMark x1="37378" y1="63529" x2="67319" y2="38235"/>
                          <a14:foregroundMark x1="67319" y1="38235" x2="54599" y2="18235"/>
                          <a14:foregroundMark x1="54599" y1="18235" x2="31898" y2="32647"/>
                          <a14:foregroundMark x1="31898" y1="32647" x2="33464" y2="58824"/>
                          <a14:foregroundMark x1="33464" y1="58824" x2="43640" y2="57353"/>
                          <a14:foregroundMark x1="38943" y1="55882" x2="41292" y2="52059"/>
                          <a14:foregroundMark x1="40705" y1="57941" x2="45988" y2="50000"/>
                          <a14:foregroundMark x1="44618" y1="46176" x2="47554" y2="39412"/>
                          <a14:foregroundMark x1="45205" y1="47059" x2="47750" y2="40294"/>
                          <a14:foregroundMark x1="49902" y1="36471" x2="53620" y2="28235"/>
                          <a14:foregroundMark x1="49315" y1="33529" x2="54207" y2="26176"/>
                          <a14:foregroundMark x1="56164" y1="32059" x2="59687" y2="29412"/>
                          <a14:foregroundMark x1="56164" y1="31471" x2="58904" y2="24118"/>
                          <a14:foregroundMark x1="55577" y1="33235" x2="59100" y2="23235"/>
                          <a14:foregroundMark x1="59687" y1="7059" x2="57534" y2="11176"/>
                          <a14:foregroundMark x1="10568" y1="32059" x2="6654" y2="27941"/>
                          <a14:foregroundMark x1="27397" y1="90294" x2="34834" y2="86471"/>
                          <a14:foregroundMark x1="90020" y1="55294" x2="92564" y2="53824"/>
                          <a14:foregroundMark x1="89824" y1="48824" x2="91977" y2="529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1930" y="3118581"/>
              <a:ext cx="1410754" cy="938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334A75A-6501-9817-79B8-A2AA6F88488D}"/>
              </a:ext>
            </a:extLst>
          </p:cNvPr>
          <p:cNvSpPr/>
          <p:nvPr/>
        </p:nvSpPr>
        <p:spPr>
          <a:xfrm>
            <a:off x="1201271" y="1919428"/>
            <a:ext cx="1870356" cy="485032"/>
          </a:xfrm>
          <a:prstGeom prst="roundRect">
            <a:avLst/>
          </a:prstGeom>
          <a:solidFill>
            <a:srgbClr val="FFC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목표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8AC54F-8CBA-71A7-58E7-77EB409BA603}"/>
              </a:ext>
            </a:extLst>
          </p:cNvPr>
          <p:cNvSpPr txBox="1"/>
          <p:nvPr/>
        </p:nvSpPr>
        <p:spPr>
          <a:xfrm>
            <a:off x="3071627" y="2951946"/>
            <a:ext cx="8575458" cy="2800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&lt;</a:t>
            </a:r>
            <a:r>
              <a:rPr lang="ko-KR" altLang="en-US" sz="1600" b="1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보드게임 도중 힌트를 얻고자 하는 사람</a:t>
            </a:r>
            <a:r>
              <a:rPr lang="en-US" altLang="ko-KR" sz="1600" b="1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&gt;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실제 진행중인 보드게임 진행상황을 촬영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본인이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Black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인지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White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인지 입력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몬테카를로 트리 탐색 횟수 입력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숫자 높을수록 더 좋은 수를 추천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다음 수로 두기 가장 좋은 수를 추천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현재 국면의 유리한 상태</a:t>
            </a:r>
            <a:r>
              <a:rPr lang="en-US" altLang="ko-KR" sz="1600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트리 탐색 결과를 보여줌</a:t>
            </a:r>
            <a:endParaRPr lang="en-US" altLang="ko-KR" sz="1600" kern="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600" kern="0" spc="0" dirty="0">
              <a:solidFill>
                <a:srgbClr val="000000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600" kern="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600" kern="0" spc="0" dirty="0">
              <a:solidFill>
                <a:srgbClr val="000000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600" b="1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&lt;</a:t>
            </a:r>
            <a:r>
              <a:rPr lang="ko-KR" altLang="en-US" sz="1600" b="1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컴퓨터와 대결하고자 하는 사람</a:t>
            </a:r>
            <a:r>
              <a:rPr lang="en-US" altLang="ko-KR" sz="1600" b="1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&gt;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600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컴퓨터의 몬테카를로 트리 탐색 횟수 입력</a:t>
            </a:r>
            <a:r>
              <a:rPr lang="en-US" altLang="ko-KR" sz="1600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1600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숫자 높을수록 어려움</a:t>
            </a:r>
            <a:r>
              <a:rPr lang="en-US" altLang="ko-KR" sz="1600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600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누가 먼저 할지 선택 후 게임 시작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E9FDCD3-D6E5-33F5-8AEF-21099C2824A6}"/>
              </a:ext>
            </a:extLst>
          </p:cNvPr>
          <p:cNvSpPr/>
          <p:nvPr/>
        </p:nvSpPr>
        <p:spPr>
          <a:xfrm>
            <a:off x="1201271" y="2938505"/>
            <a:ext cx="1870356" cy="485032"/>
          </a:xfrm>
          <a:prstGeom prst="roundRect">
            <a:avLst/>
          </a:prstGeom>
          <a:solidFill>
            <a:srgbClr val="FFC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 시나리오</a:t>
            </a:r>
          </a:p>
        </p:txBody>
      </p:sp>
    </p:spTree>
    <p:extLst>
      <p:ext uri="{BB962C8B-B14F-4D97-AF65-F5344CB8AC3E}">
        <p14:creationId xmlns:p14="http://schemas.microsoft.com/office/powerpoint/2010/main" val="3634154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6543672E-C6C6-A51E-2689-E92A5291811A}"/>
              </a:ext>
            </a:extLst>
          </p:cNvPr>
          <p:cNvSpPr/>
          <p:nvPr/>
        </p:nvSpPr>
        <p:spPr>
          <a:xfrm>
            <a:off x="-1516284" y="-1736204"/>
            <a:ext cx="3472407" cy="347240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EC3CB5-235C-B1E6-19D9-269C0BF96FF5}"/>
              </a:ext>
            </a:extLst>
          </p:cNvPr>
          <p:cNvSpPr txBox="1"/>
          <p:nvPr/>
        </p:nvSpPr>
        <p:spPr>
          <a:xfrm>
            <a:off x="370390" y="167831"/>
            <a:ext cx="13580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  <a:endParaRPr lang="ko-KR" altLang="en-US" sz="80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5574A7-4C72-6826-6AA6-344079D3BE9D}"/>
              </a:ext>
            </a:extLst>
          </p:cNvPr>
          <p:cNvSpPr txBox="1"/>
          <p:nvPr/>
        </p:nvSpPr>
        <p:spPr>
          <a:xfrm>
            <a:off x="2045996" y="498757"/>
            <a:ext cx="5967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Key Idea – AlphaGo</a:t>
            </a:r>
            <a:endParaRPr lang="ko-KR" altLang="en-US" sz="4800" dirty="0">
              <a:latin typeface="Arial Rounded MT Bold" panose="020F070403050403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07AAF4-8E02-CE06-548E-DD2D446CA7A4}"/>
              </a:ext>
            </a:extLst>
          </p:cNvPr>
          <p:cNvSpPr txBox="1"/>
          <p:nvPr/>
        </p:nvSpPr>
        <p:spPr>
          <a:xfrm>
            <a:off x="3136055" y="1647053"/>
            <a:ext cx="880241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구글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딥마인드에서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개발한 바둑 인공지능 프로그램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온라인 서버에서 플레이 된 게임 </a:t>
            </a:r>
            <a:r>
              <a:rPr lang="en-US" altLang="ko-KR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16</a:t>
            </a:r>
            <a:r>
              <a:rPr lang="ko-KR" altLang="en-US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만개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로부터 약 </a:t>
            </a:r>
            <a:r>
              <a:rPr lang="en-US" altLang="ko-KR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3</a:t>
            </a:r>
            <a:r>
              <a:rPr lang="ko-KR" altLang="en-US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천만 수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를 가지고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정책망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학습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교사학습된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정책망들끼리 </a:t>
            </a:r>
            <a:r>
              <a:rPr lang="ko-KR" altLang="en-US" dirty="0" err="1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대전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시키며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정책망의 성능 개선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스스로의 대전을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복기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하며 가치망의 성능을 개선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4102" name="Picture 6" descr="세기의 대국- &quot;구글, 자료제공 거부…알파고 대국은 불공정&quot; &lt; 종합 &lt; 스포츠 &lt; 기사본문 - 동양일보">
            <a:extLst>
              <a:ext uri="{FF2B5EF4-FFF2-40B4-BE49-F238E27FC236}">
                <a16:creationId xmlns:a16="http://schemas.microsoft.com/office/drawing/2014/main" id="{59E52D70-43E1-8F54-236E-A0EF5FC03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148155"/>
            <a:ext cx="3562227" cy="2308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098ECFB-AE23-4E54-90C1-B23298FAD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90" y="2245325"/>
            <a:ext cx="2503421" cy="6558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E5F561-DD44-474E-89E5-DCEA3F479DAD}"/>
              </a:ext>
            </a:extLst>
          </p:cNvPr>
          <p:cNvSpPr txBox="1"/>
          <p:nvPr/>
        </p:nvSpPr>
        <p:spPr>
          <a:xfrm>
            <a:off x="3710324" y="3871155"/>
            <a:ext cx="78631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</a:t>
            </a:r>
            <a:r>
              <a:rPr lang="ko-KR" altLang="en-US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알파고의 인공지능 구조</a:t>
            </a:r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&gt;</a:t>
            </a:r>
          </a:p>
          <a:p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가치망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현재 국면에서 유리한 정도를 점수로 계산해내는 네트워크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정책망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현재 국면에서 어디에 수를 두는 것이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좋은지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각 위치별로 점수를 알려주는 네트워크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직감에 해당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몬테카를로 트리 검색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어떤 국면이 주어졌을 때 게임이 종료될 때까지 정책망에 의한 무작위 수를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두어가며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진행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여러 번의 게임 진행 과정을 통해 어떤 수를 놓았을 때 이길 확률이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높은지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해석가능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경험에 해당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9328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6543672E-C6C6-A51E-2689-E92A5291811A}"/>
              </a:ext>
            </a:extLst>
          </p:cNvPr>
          <p:cNvSpPr/>
          <p:nvPr/>
        </p:nvSpPr>
        <p:spPr>
          <a:xfrm>
            <a:off x="-1516284" y="-1736204"/>
            <a:ext cx="3472407" cy="347240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EC3CB5-235C-B1E6-19D9-269C0BF96FF5}"/>
              </a:ext>
            </a:extLst>
          </p:cNvPr>
          <p:cNvSpPr txBox="1"/>
          <p:nvPr/>
        </p:nvSpPr>
        <p:spPr>
          <a:xfrm>
            <a:off x="370390" y="167831"/>
            <a:ext cx="13580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</a:t>
            </a:r>
            <a:endParaRPr lang="ko-KR" altLang="en-US" sz="80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5574A7-4C72-6826-6AA6-344079D3BE9D}"/>
              </a:ext>
            </a:extLst>
          </p:cNvPr>
          <p:cNvSpPr txBox="1"/>
          <p:nvPr/>
        </p:nvSpPr>
        <p:spPr>
          <a:xfrm>
            <a:off x="2045996" y="498757"/>
            <a:ext cx="6821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App Functionality Description</a:t>
            </a:r>
            <a:endParaRPr lang="ko-KR" altLang="en-US" sz="3600" dirty="0">
              <a:latin typeface="Arial Rounded MT Bold" panose="020F0704030504030204" pitchFamily="34" charset="0"/>
              <a:ea typeface="HY헤드라인M" panose="02030600000101010101" pitchFamily="18" charset="-127"/>
            </a:endParaRPr>
          </a:p>
        </p:txBody>
      </p:sp>
      <p:pic>
        <p:nvPicPr>
          <p:cNvPr id="2083" name="그림 2082">
            <a:extLst>
              <a:ext uri="{FF2B5EF4-FFF2-40B4-BE49-F238E27FC236}">
                <a16:creationId xmlns:a16="http://schemas.microsoft.com/office/drawing/2014/main" id="{C69C5BB8-2194-58B2-1022-9E8F6E59BA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3" b="45687"/>
          <a:stretch/>
        </p:blipFill>
        <p:spPr>
          <a:xfrm>
            <a:off x="9968454" y="3261514"/>
            <a:ext cx="2005108" cy="20885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87" name="그림 2086">
            <a:extLst>
              <a:ext uri="{FF2B5EF4-FFF2-40B4-BE49-F238E27FC236}">
                <a16:creationId xmlns:a16="http://schemas.microsoft.com/office/drawing/2014/main" id="{3244DA3C-B389-368A-31E0-B53839725D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6" b="15989"/>
          <a:stretch/>
        </p:blipFill>
        <p:spPr>
          <a:xfrm>
            <a:off x="7383464" y="3277763"/>
            <a:ext cx="2003675" cy="33461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89" name="그림 2088">
            <a:extLst>
              <a:ext uri="{FF2B5EF4-FFF2-40B4-BE49-F238E27FC236}">
                <a16:creationId xmlns:a16="http://schemas.microsoft.com/office/drawing/2014/main" id="{24643C52-BFCD-3FF4-587A-588F62CA40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7" b="26113"/>
          <a:stretch/>
        </p:blipFill>
        <p:spPr>
          <a:xfrm>
            <a:off x="3615128" y="1314814"/>
            <a:ext cx="2184467" cy="31935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93" name="그림 2092">
            <a:extLst>
              <a:ext uri="{FF2B5EF4-FFF2-40B4-BE49-F238E27FC236}">
                <a16:creationId xmlns:a16="http://schemas.microsoft.com/office/drawing/2014/main" id="{63A5B4B1-5873-7962-DF6A-9DCEFEFD61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3" b="5328"/>
          <a:stretch/>
        </p:blipFill>
        <p:spPr>
          <a:xfrm>
            <a:off x="412058" y="2315759"/>
            <a:ext cx="2100233" cy="393624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97" name="직선 화살표 연결선 2096">
            <a:extLst>
              <a:ext uri="{FF2B5EF4-FFF2-40B4-BE49-F238E27FC236}">
                <a16:creationId xmlns:a16="http://schemas.microsoft.com/office/drawing/2014/main" id="{8B5A3612-4D48-27C8-6EC7-8E47B1230713}"/>
              </a:ext>
            </a:extLst>
          </p:cNvPr>
          <p:cNvCxnSpPr>
            <a:cxnSpLocks/>
            <a:endCxn id="2089" idx="1"/>
          </p:cNvCxnSpPr>
          <p:nvPr/>
        </p:nvCxnSpPr>
        <p:spPr>
          <a:xfrm flipV="1">
            <a:off x="2161900" y="2911609"/>
            <a:ext cx="1453228" cy="6998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3" name="연결선: 꺾임 2102">
            <a:extLst>
              <a:ext uri="{FF2B5EF4-FFF2-40B4-BE49-F238E27FC236}">
                <a16:creationId xmlns:a16="http://schemas.microsoft.com/office/drawing/2014/main" id="{56294E6B-B3F6-1587-970B-3416E44903D7}"/>
              </a:ext>
            </a:extLst>
          </p:cNvPr>
          <p:cNvCxnSpPr>
            <a:cxnSpLocks/>
          </p:cNvCxnSpPr>
          <p:nvPr/>
        </p:nvCxnSpPr>
        <p:spPr>
          <a:xfrm>
            <a:off x="2244436" y="4110182"/>
            <a:ext cx="5139028" cy="671908"/>
          </a:xfrm>
          <a:prstGeom prst="bentConnector3">
            <a:avLst>
              <a:gd name="adj1" fmla="val 2322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9" name="직선 화살표 연결선 2108">
            <a:extLst>
              <a:ext uri="{FF2B5EF4-FFF2-40B4-BE49-F238E27FC236}">
                <a16:creationId xmlns:a16="http://schemas.microsoft.com/office/drawing/2014/main" id="{4010E7A4-3CCA-85D4-BA92-9CA87745E2EF}"/>
              </a:ext>
            </a:extLst>
          </p:cNvPr>
          <p:cNvCxnSpPr>
            <a:cxnSpLocks/>
          </p:cNvCxnSpPr>
          <p:nvPr/>
        </p:nvCxnSpPr>
        <p:spPr>
          <a:xfrm>
            <a:off x="9387139" y="4782090"/>
            <a:ext cx="58131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1" name="TextBox 2110">
            <a:extLst>
              <a:ext uri="{FF2B5EF4-FFF2-40B4-BE49-F238E27FC236}">
                <a16:creationId xmlns:a16="http://schemas.microsoft.com/office/drawing/2014/main" id="{490A1A47-4EDE-9907-09DC-1D816DC147A0}"/>
              </a:ext>
            </a:extLst>
          </p:cNvPr>
          <p:cNvSpPr txBox="1"/>
          <p:nvPr/>
        </p:nvSpPr>
        <p:spPr>
          <a:xfrm>
            <a:off x="2533631" y="5109393"/>
            <a:ext cx="49518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Data Collection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사용자가 촬영한 국면에서</a:t>
            </a:r>
            <a:endParaRPr lang="en-US" altLang="ko-KR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Black, White, None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을 인식하기 위한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Data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를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collect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CHOOSE LABEL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촬영하는 돌의 종류를 선택</a:t>
            </a:r>
            <a:endParaRPr lang="en-US" altLang="ko-KR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CAPTURE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 : 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총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64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개의 돌의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RGB data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를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csv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 형식으로 </a:t>
            </a:r>
            <a:endParaRPr lang="en-US" altLang="ko-KR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               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저장</a:t>
            </a:r>
            <a:endParaRPr lang="en-US" altLang="ko-KR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072" name="TextBox 3071">
            <a:extLst>
              <a:ext uri="{FF2B5EF4-FFF2-40B4-BE49-F238E27FC236}">
                <a16:creationId xmlns:a16="http://schemas.microsoft.com/office/drawing/2014/main" id="{A83379CB-9010-E12B-D20A-32CBA210A0AC}"/>
              </a:ext>
            </a:extLst>
          </p:cNvPr>
          <p:cNvSpPr txBox="1"/>
          <p:nvPr/>
        </p:nvSpPr>
        <p:spPr>
          <a:xfrm>
            <a:off x="6059487" y="1246438"/>
            <a:ext cx="60032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Best Choice Inference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사용자가 국면을 촬영하면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Best choice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를 </a:t>
            </a:r>
            <a:endParaRPr lang="en-US" altLang="ko-KR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                                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알려줌</a:t>
            </a:r>
            <a:endParaRPr lang="en-US" altLang="ko-KR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Tree Search Num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몬테카를로 트리 탐색 횟수</a:t>
            </a:r>
            <a:endParaRPr lang="en-US" altLang="ko-KR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CAPTURE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 : Recognition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model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로 국면 상의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Black,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White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 돌을 </a:t>
            </a:r>
            <a:endParaRPr lang="en-US" altLang="ko-KR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              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인식하여 그림으로 결과를 나타냄</a:t>
            </a:r>
            <a:endParaRPr lang="en-US" altLang="ko-KR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INFERENCE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 : 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그림으로 나타난 결과에 대해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Best choice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를 별표로 알려줌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연두색 칸 자리는 사용자가 돌을 놓을 수 있는 자리를 나타냄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r>
              <a:rPr lang="en-US" altLang="ko-KR" sz="14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Board_Value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는 현재 국면의 유리한 정도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4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n_value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는 해당 선택에</a:t>
            </a:r>
            <a:endParaRPr lang="en-US" altLang="ko-KR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대한 트리 탐색 횟수를 나타냄</a:t>
            </a:r>
            <a:endParaRPr lang="en-US" altLang="ko-KR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3774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6543672E-C6C6-A51E-2689-E92A5291811A}"/>
              </a:ext>
            </a:extLst>
          </p:cNvPr>
          <p:cNvSpPr/>
          <p:nvPr/>
        </p:nvSpPr>
        <p:spPr>
          <a:xfrm>
            <a:off x="-1516284" y="-1736204"/>
            <a:ext cx="3472407" cy="347240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EC3CB5-235C-B1E6-19D9-269C0BF96FF5}"/>
              </a:ext>
            </a:extLst>
          </p:cNvPr>
          <p:cNvSpPr txBox="1"/>
          <p:nvPr/>
        </p:nvSpPr>
        <p:spPr>
          <a:xfrm>
            <a:off x="370390" y="167831"/>
            <a:ext cx="13580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</a:t>
            </a:r>
            <a:endParaRPr lang="ko-KR" altLang="en-US" sz="80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5574A7-4C72-6826-6AA6-344079D3BE9D}"/>
              </a:ext>
            </a:extLst>
          </p:cNvPr>
          <p:cNvSpPr txBox="1"/>
          <p:nvPr/>
        </p:nvSpPr>
        <p:spPr>
          <a:xfrm>
            <a:off x="2045996" y="498757"/>
            <a:ext cx="6821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App Functionality Description</a:t>
            </a:r>
            <a:endParaRPr lang="ko-KR" altLang="en-US" sz="3600" dirty="0">
              <a:latin typeface="Arial Rounded MT Bold" panose="020F0704030504030204" pitchFamily="34" charset="0"/>
              <a:ea typeface="HY헤드라인M" panose="02030600000101010101" pitchFamily="18" charset="-127"/>
            </a:endParaRPr>
          </a:p>
        </p:txBody>
      </p:sp>
      <p:pic>
        <p:nvPicPr>
          <p:cNvPr id="2093" name="그림 2092">
            <a:extLst>
              <a:ext uri="{FF2B5EF4-FFF2-40B4-BE49-F238E27FC236}">
                <a16:creationId xmlns:a16="http://schemas.microsoft.com/office/drawing/2014/main" id="{63A5B4B1-5873-7962-DF6A-9DCEFEFD61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3" b="5328"/>
          <a:stretch/>
        </p:blipFill>
        <p:spPr>
          <a:xfrm>
            <a:off x="412058" y="2315759"/>
            <a:ext cx="2100233" cy="393624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97" name="직선 화살표 연결선 2096">
            <a:extLst>
              <a:ext uri="{FF2B5EF4-FFF2-40B4-BE49-F238E27FC236}">
                <a16:creationId xmlns:a16="http://schemas.microsoft.com/office/drawing/2014/main" id="{8B5A3612-4D48-27C8-6EC7-8E47B1230713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2223546" y="3120699"/>
            <a:ext cx="1705199" cy="138036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3" name="연결선: 꺾임 2102">
            <a:extLst>
              <a:ext uri="{FF2B5EF4-FFF2-40B4-BE49-F238E27FC236}">
                <a16:creationId xmlns:a16="http://schemas.microsoft.com/office/drawing/2014/main" id="{56294E6B-B3F6-1587-970B-3416E44903D7}"/>
              </a:ext>
            </a:extLst>
          </p:cNvPr>
          <p:cNvCxnSpPr>
            <a:cxnSpLocks/>
          </p:cNvCxnSpPr>
          <p:nvPr/>
        </p:nvCxnSpPr>
        <p:spPr>
          <a:xfrm>
            <a:off x="2223546" y="4927269"/>
            <a:ext cx="6116890" cy="169040"/>
          </a:xfrm>
          <a:prstGeom prst="bentConnector3">
            <a:avLst>
              <a:gd name="adj1" fmla="val 19347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9" name="직선 화살표 연결선 2108">
            <a:extLst>
              <a:ext uri="{FF2B5EF4-FFF2-40B4-BE49-F238E27FC236}">
                <a16:creationId xmlns:a16="http://schemas.microsoft.com/office/drawing/2014/main" id="{4010E7A4-3CCA-85D4-BA92-9CA87745E2EF}"/>
              </a:ext>
            </a:extLst>
          </p:cNvPr>
          <p:cNvCxnSpPr>
            <a:cxnSpLocks/>
          </p:cNvCxnSpPr>
          <p:nvPr/>
        </p:nvCxnSpPr>
        <p:spPr>
          <a:xfrm>
            <a:off x="9387139" y="4782090"/>
            <a:ext cx="58131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1" name="TextBox 2110">
            <a:extLst>
              <a:ext uri="{FF2B5EF4-FFF2-40B4-BE49-F238E27FC236}">
                <a16:creationId xmlns:a16="http://schemas.microsoft.com/office/drawing/2014/main" id="{490A1A47-4EDE-9907-09DC-1D816DC147A0}"/>
              </a:ext>
            </a:extLst>
          </p:cNvPr>
          <p:cNvSpPr txBox="1"/>
          <p:nvPr/>
        </p:nvSpPr>
        <p:spPr>
          <a:xfrm>
            <a:off x="3009463" y="5353474"/>
            <a:ext cx="52951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Play</a:t>
            </a:r>
            <a:r>
              <a:rPr lang="ko-KR" altLang="en-US" sz="1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Game</a:t>
            </a:r>
            <a:r>
              <a:rPr lang="ko-KR" altLang="en-US" sz="1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with AI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: Inference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과 대결을 할 수 있음</a:t>
            </a:r>
            <a:endParaRPr lang="en-US" altLang="ko-KR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Human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 또는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Computer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 중 선수를 둘 자를 선택할 수 있음</a:t>
            </a:r>
            <a:endParaRPr lang="en-US" altLang="ko-KR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START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 : 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게임 시작</a:t>
            </a:r>
            <a:endParaRPr lang="en-US" altLang="ko-KR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연두색 부분을 누르면 그 자리에 착수 할 수 있음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E5BC5C4-C7AB-727E-96D1-2CA8A7B856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7" b="26852"/>
          <a:stretch/>
        </p:blipFill>
        <p:spPr>
          <a:xfrm>
            <a:off x="8486301" y="2850345"/>
            <a:ext cx="2644980" cy="386348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924991F-1EB1-54E6-BF49-7AEF0E2FED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3" b="27855"/>
          <a:stretch/>
        </p:blipFill>
        <p:spPr>
          <a:xfrm>
            <a:off x="3928745" y="1314128"/>
            <a:ext cx="2530212" cy="36131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519B28-67A0-26E2-E9DF-73C288A1CE5F}"/>
              </a:ext>
            </a:extLst>
          </p:cNvPr>
          <p:cNvSpPr txBox="1"/>
          <p:nvPr/>
        </p:nvSpPr>
        <p:spPr>
          <a:xfrm>
            <a:off x="7079753" y="1345955"/>
            <a:ext cx="49419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Computer</a:t>
            </a:r>
            <a:r>
              <a:rPr lang="ko-KR" altLang="en-US" sz="1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vs</a:t>
            </a:r>
            <a:r>
              <a:rPr lang="ko-KR" altLang="en-US" sz="1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Computer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: Quantization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을 적용하기 전 모델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(Normal)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과 적용 후 모델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(Quantized)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을 대결해 볼 수 있음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각 모델 별 트리 탐색 횟수를 지정할 수 있음</a:t>
            </a:r>
            <a:endParaRPr lang="en-US" altLang="ko-KR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Next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player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 옆 버튼을 통해 착수 할 수 있음</a:t>
            </a:r>
            <a:endParaRPr lang="en-US" altLang="ko-KR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8678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6543672E-C6C6-A51E-2689-E92A5291811A}"/>
              </a:ext>
            </a:extLst>
          </p:cNvPr>
          <p:cNvSpPr/>
          <p:nvPr/>
        </p:nvSpPr>
        <p:spPr>
          <a:xfrm>
            <a:off x="-1516284" y="-1736204"/>
            <a:ext cx="3472407" cy="347240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EC3CB5-235C-B1E6-19D9-269C0BF96FF5}"/>
              </a:ext>
            </a:extLst>
          </p:cNvPr>
          <p:cNvSpPr txBox="1"/>
          <p:nvPr/>
        </p:nvSpPr>
        <p:spPr>
          <a:xfrm>
            <a:off x="370390" y="167831"/>
            <a:ext cx="13580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05</a:t>
            </a:r>
            <a:endParaRPr lang="ko-KR" altLang="en-US" sz="80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5574A7-4C72-6826-6AA6-344079D3BE9D}"/>
              </a:ext>
            </a:extLst>
          </p:cNvPr>
          <p:cNvSpPr txBox="1"/>
          <p:nvPr/>
        </p:nvSpPr>
        <p:spPr>
          <a:xfrm>
            <a:off x="2045996" y="498757"/>
            <a:ext cx="2820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Demo video</a:t>
            </a:r>
            <a:endParaRPr lang="ko-KR" altLang="en-US" sz="3600" dirty="0">
              <a:latin typeface="Arial Rounded MT Bold" panose="020F0704030504030204" pitchFamily="34" charset="0"/>
              <a:ea typeface="HY헤드라인M" panose="02030600000101010101" pitchFamily="18" charset="-127"/>
            </a:endParaRPr>
          </a:p>
        </p:txBody>
      </p:sp>
      <p:pic>
        <p:nvPicPr>
          <p:cNvPr id="46" name="KakaoTalk_20231208_191606118">
            <a:hlinkClick r:id="" action="ppaction://media"/>
            <a:extLst>
              <a:ext uri="{FF2B5EF4-FFF2-40B4-BE49-F238E27FC236}">
                <a16:creationId xmlns:a16="http://schemas.microsoft.com/office/drawing/2014/main" id="{9D36E0FD-AE0A-7244-DFDB-1A2D7107E5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t="4167"/>
          <a:stretch/>
        </p:blipFill>
        <p:spPr>
          <a:xfrm>
            <a:off x="5288977" y="1883733"/>
            <a:ext cx="2394151" cy="4829128"/>
          </a:xfrm>
          <a:prstGeom prst="rect">
            <a:avLst/>
          </a:prstGeom>
        </p:spPr>
      </p:pic>
      <p:pic>
        <p:nvPicPr>
          <p:cNvPr id="2073" name="KakaoTalk_20231208_191608424">
            <a:hlinkClick r:id="" action="ppaction://media"/>
            <a:extLst>
              <a:ext uri="{FF2B5EF4-FFF2-40B4-BE49-F238E27FC236}">
                <a16:creationId xmlns:a16="http://schemas.microsoft.com/office/drawing/2014/main" id="{1B40D9F2-CAB2-3E3A-C91A-F73102765E4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t="4432"/>
          <a:stretch/>
        </p:blipFill>
        <p:spPr>
          <a:xfrm>
            <a:off x="1633427" y="1861042"/>
            <a:ext cx="2393237" cy="4829127"/>
          </a:xfrm>
          <a:prstGeom prst="rect">
            <a:avLst/>
          </a:prstGeom>
        </p:spPr>
      </p:pic>
      <p:sp>
        <p:nvSpPr>
          <p:cNvPr id="2075" name="TextBox 2074">
            <a:extLst>
              <a:ext uri="{FF2B5EF4-FFF2-40B4-BE49-F238E27FC236}">
                <a16:creationId xmlns:a16="http://schemas.microsoft.com/office/drawing/2014/main" id="{E95D9783-9628-A290-B8E4-A9CCFE436320}"/>
              </a:ext>
            </a:extLst>
          </p:cNvPr>
          <p:cNvSpPr txBox="1"/>
          <p:nvPr/>
        </p:nvSpPr>
        <p:spPr>
          <a:xfrm>
            <a:off x="1382758" y="1429071"/>
            <a:ext cx="289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&lt;Best Choice Inference&gt;</a:t>
            </a:r>
          </a:p>
        </p:txBody>
      </p:sp>
      <p:sp>
        <p:nvSpPr>
          <p:cNvPr id="2076" name="TextBox 2075">
            <a:extLst>
              <a:ext uri="{FF2B5EF4-FFF2-40B4-BE49-F238E27FC236}">
                <a16:creationId xmlns:a16="http://schemas.microsoft.com/office/drawing/2014/main" id="{D0AD5538-5C65-31A9-916D-3D4F5AE0B559}"/>
              </a:ext>
            </a:extLst>
          </p:cNvPr>
          <p:cNvSpPr txBox="1"/>
          <p:nvPr/>
        </p:nvSpPr>
        <p:spPr>
          <a:xfrm>
            <a:off x="5288977" y="1429071"/>
            <a:ext cx="289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&lt;Play Game with AI&gt;</a:t>
            </a:r>
          </a:p>
        </p:txBody>
      </p:sp>
      <p:sp>
        <p:nvSpPr>
          <p:cNvPr id="2078" name="TextBox 2077">
            <a:extLst>
              <a:ext uri="{FF2B5EF4-FFF2-40B4-BE49-F238E27FC236}">
                <a16:creationId xmlns:a16="http://schemas.microsoft.com/office/drawing/2014/main" id="{6855AB3D-5800-FD09-581B-BC72B7CCB43F}"/>
              </a:ext>
            </a:extLst>
          </p:cNvPr>
          <p:cNvSpPr txBox="1"/>
          <p:nvPr/>
        </p:nvSpPr>
        <p:spPr>
          <a:xfrm>
            <a:off x="8512862" y="1429071"/>
            <a:ext cx="3024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&lt;Computer vs Computer&gt;</a:t>
            </a:r>
          </a:p>
        </p:txBody>
      </p:sp>
      <p:pic>
        <p:nvPicPr>
          <p:cNvPr id="2080" name="KakaoTalk_20231208_191606118">
            <a:hlinkClick r:id="" action="ppaction://media"/>
            <a:extLst>
              <a:ext uri="{FF2B5EF4-FFF2-40B4-BE49-F238E27FC236}">
                <a16:creationId xmlns:a16="http://schemas.microsoft.com/office/drawing/2014/main" id="{2CE21C95-74C8-7E74-6C68-9C30226994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t="4167"/>
          <a:stretch/>
        </p:blipFill>
        <p:spPr>
          <a:xfrm>
            <a:off x="5288976" y="1861041"/>
            <a:ext cx="2394151" cy="48291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81" name="KakaoTalk_20231208_191608424">
            <a:hlinkClick r:id="" action="ppaction://media"/>
            <a:extLst>
              <a:ext uri="{FF2B5EF4-FFF2-40B4-BE49-F238E27FC236}">
                <a16:creationId xmlns:a16="http://schemas.microsoft.com/office/drawing/2014/main" id="{67C859BA-99BC-8273-09A4-FA0C40E4128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t="4432"/>
          <a:stretch/>
        </p:blipFill>
        <p:spPr>
          <a:xfrm>
            <a:off x="1633427" y="1873108"/>
            <a:ext cx="2393237" cy="48291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82" name="KakaoTalk_20231208_191622747">
            <a:hlinkClick r:id="" action="ppaction://media"/>
            <a:extLst>
              <a:ext uri="{FF2B5EF4-FFF2-40B4-BE49-F238E27FC236}">
                <a16:creationId xmlns:a16="http://schemas.microsoft.com/office/drawing/2014/main" id="{3F869691-D3D0-4546-68AA-38A4CBC99139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0"/>
          <a:srcRect t="5462"/>
          <a:stretch/>
        </p:blipFill>
        <p:spPr>
          <a:xfrm>
            <a:off x="8828600" y="1861041"/>
            <a:ext cx="2426944" cy="48291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0310761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 mute="1">
                <p:cTn id="2" fill="hold" display="0">
                  <p:stCondLst>
                    <p:cond delay="indefinite"/>
                  </p:stCondLst>
                </p:cTn>
                <p:tgtEl>
                  <p:spTgt spid="4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video>
              <p:cMediaNode vol="0" mute="1">
                <p:cTn id="8" fill="hold" display="0">
                  <p:stCondLst>
                    <p:cond delay="indefinite"/>
                  </p:stCondLst>
                </p:cTn>
                <p:tgtEl>
                  <p:spTgt spid="2073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0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0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73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0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0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80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20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20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81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0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20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82"/>
                  </p:tgtEl>
                </p:cond>
              </p:nextCondLst>
            </p:seq>
            <p:video>
              <p:cMediaNode vol="80000" mute="1">
                <p:cTn id="29" fill="hold" display="0">
                  <p:stCondLst>
                    <p:cond delay="indefinite"/>
                  </p:stCondLst>
                </p:cTn>
                <p:tgtEl>
                  <p:spTgt spid="2080"/>
                </p:tgtEl>
              </p:cMediaNode>
            </p:video>
            <p:video>
              <p:cMediaNode vol="0" mute="1">
                <p:cTn id="30" fill="hold" display="0">
                  <p:stCondLst>
                    <p:cond delay="indefinite"/>
                  </p:stCondLst>
                </p:cTn>
                <p:tgtEl>
                  <p:spTgt spid="2081"/>
                </p:tgtEl>
              </p:cMediaNode>
            </p:video>
            <p:video>
              <p:cMediaNode vol="80000" mute="1">
                <p:cTn id="31" fill="hold" display="0">
                  <p:stCondLst>
                    <p:cond delay="indefinite"/>
                  </p:stCondLst>
                </p:cTn>
                <p:tgtEl>
                  <p:spTgt spid="208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6543672E-C6C6-A51E-2689-E92A5291811A}"/>
              </a:ext>
            </a:extLst>
          </p:cNvPr>
          <p:cNvSpPr/>
          <p:nvPr/>
        </p:nvSpPr>
        <p:spPr>
          <a:xfrm>
            <a:off x="-1516284" y="-1736204"/>
            <a:ext cx="3472407" cy="347240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EC3CB5-235C-B1E6-19D9-269C0BF96FF5}"/>
              </a:ext>
            </a:extLst>
          </p:cNvPr>
          <p:cNvSpPr txBox="1"/>
          <p:nvPr/>
        </p:nvSpPr>
        <p:spPr>
          <a:xfrm>
            <a:off x="370390" y="167831"/>
            <a:ext cx="13580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06</a:t>
            </a:r>
            <a:endParaRPr lang="ko-KR" altLang="en-US" sz="80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5574A7-4C72-6826-6AA6-344079D3BE9D}"/>
              </a:ext>
            </a:extLst>
          </p:cNvPr>
          <p:cNvSpPr txBox="1"/>
          <p:nvPr/>
        </p:nvSpPr>
        <p:spPr>
          <a:xfrm>
            <a:off x="2045996" y="498757"/>
            <a:ext cx="9560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Comparison</a:t>
            </a:r>
            <a:r>
              <a:rPr lang="ko-KR" altLang="en-US" sz="36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 </a:t>
            </a:r>
            <a:r>
              <a:rPr lang="en-US" altLang="ko-KR" sz="36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of</a:t>
            </a:r>
            <a:r>
              <a:rPr lang="ko-KR" altLang="en-US" sz="36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 </a:t>
            </a:r>
            <a:r>
              <a:rPr lang="en-US" altLang="ko-KR" sz="36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Before</a:t>
            </a:r>
            <a:r>
              <a:rPr lang="ko-KR" altLang="en-US" sz="36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 </a:t>
            </a:r>
            <a:r>
              <a:rPr lang="en-US" altLang="ko-KR" sz="36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/</a:t>
            </a:r>
            <a:r>
              <a:rPr lang="ko-KR" altLang="en-US" sz="36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 </a:t>
            </a:r>
            <a:r>
              <a:rPr lang="en-US" altLang="ko-KR" sz="36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After</a:t>
            </a:r>
            <a:r>
              <a:rPr lang="ko-KR" altLang="en-US" sz="36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 </a:t>
            </a:r>
            <a:r>
              <a:rPr lang="en-US" altLang="ko-KR" sz="36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Quantization</a:t>
            </a:r>
            <a:endParaRPr lang="ko-KR" altLang="en-US" sz="3600" dirty="0">
              <a:latin typeface="Arial Rounded MT Bold" panose="020F070403050403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B77DD5-E4B8-7947-5A43-4518660357CA}"/>
              </a:ext>
            </a:extLst>
          </p:cNvPr>
          <p:cNvSpPr txBox="1"/>
          <p:nvPr/>
        </p:nvSpPr>
        <p:spPr>
          <a:xfrm>
            <a:off x="6222885" y="1182853"/>
            <a:ext cx="538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-Recognition model :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Int8 Quantization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적용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DF79E7-93F0-C635-0D3C-EBFD98BB5F8C}"/>
              </a:ext>
            </a:extLst>
          </p:cNvPr>
          <p:cNvSpPr txBox="1"/>
          <p:nvPr/>
        </p:nvSpPr>
        <p:spPr>
          <a:xfrm>
            <a:off x="667717" y="1743773"/>
            <a:ext cx="85390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&lt;Accuracy&gt;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Before : 100% -&gt; After : 100%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쉬운 문제를 다룬 모델이라 정확도 하락에 크게 영향이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없는것으로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보임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41C70D8-FA14-77C4-ED68-46782A065B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2505"/>
          <a:stretch/>
        </p:blipFill>
        <p:spPr>
          <a:xfrm>
            <a:off x="8204577" y="3291066"/>
            <a:ext cx="3238781" cy="3186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0F69930-4702-9240-F592-359E4909EB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18" b="6321"/>
          <a:stretch/>
        </p:blipFill>
        <p:spPr>
          <a:xfrm>
            <a:off x="9139323" y="1705969"/>
            <a:ext cx="2304035" cy="14135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E214F9-721D-3042-A434-D18BC53BC7D8}"/>
              </a:ext>
            </a:extLst>
          </p:cNvPr>
          <p:cNvSpPr txBox="1"/>
          <p:nvPr/>
        </p:nvSpPr>
        <p:spPr>
          <a:xfrm>
            <a:off x="699191" y="3027797"/>
            <a:ext cx="3090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&lt;Model</a:t>
            </a:r>
            <a:r>
              <a:rPr lang="ko-KR" altLang="en-US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size</a:t>
            </a:r>
            <a:r>
              <a:rPr lang="ko-KR" altLang="en-US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reduction&gt;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6,742KB -&gt; 2,102KB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약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70%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감소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0711531-23B9-3FBD-45A1-28003BBEBD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739" b="50690"/>
          <a:stretch/>
        </p:blipFill>
        <p:spPr>
          <a:xfrm>
            <a:off x="8204576" y="3706410"/>
            <a:ext cx="3238781" cy="22895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4281833-844D-C438-EB40-8DFDC4A7B5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30" b="64911"/>
          <a:stretch/>
        </p:blipFill>
        <p:spPr>
          <a:xfrm>
            <a:off x="3963302" y="3520989"/>
            <a:ext cx="3238781" cy="294311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AC1FF4-728D-2D60-6AC1-863D35D94F94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7202083" y="3450386"/>
            <a:ext cx="1002494" cy="2233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2C60440-5EFB-6231-14F0-1888FCAC18FE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>
            <a:off x="7202083" y="3668145"/>
            <a:ext cx="1002493" cy="15274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34D467A-6A37-6824-4D7E-A4D6C072BC88}"/>
              </a:ext>
            </a:extLst>
          </p:cNvPr>
          <p:cNvSpPr txBox="1"/>
          <p:nvPr/>
        </p:nvSpPr>
        <p:spPr>
          <a:xfrm>
            <a:off x="699191" y="4311821"/>
            <a:ext cx="4365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&lt;Latency&gt;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64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개 이미지 당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1276ms -&gt; 903ms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Inference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속도 약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1.4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배 증가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01ADE6-A82D-979E-3633-71EA53F3BD0A}"/>
              </a:ext>
            </a:extLst>
          </p:cNvPr>
          <p:cNvSpPr txBox="1"/>
          <p:nvPr/>
        </p:nvSpPr>
        <p:spPr>
          <a:xfrm>
            <a:off x="7275549" y="3319581"/>
            <a:ext cx="633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Before</a:t>
            </a:r>
            <a:endParaRPr lang="en-US" altLang="ko-KR" sz="11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17E350-E63B-EEDB-FDD3-13D04C3CBD83}"/>
              </a:ext>
            </a:extLst>
          </p:cNvPr>
          <p:cNvSpPr txBox="1"/>
          <p:nvPr/>
        </p:nvSpPr>
        <p:spPr>
          <a:xfrm>
            <a:off x="7284697" y="3740511"/>
            <a:ext cx="633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After</a:t>
            </a:r>
            <a:endParaRPr lang="en-US" altLang="ko-KR" sz="11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997994E-4F6A-9FCC-F855-D78DC2876F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55" b="6321"/>
          <a:stretch/>
        </p:blipFill>
        <p:spPr>
          <a:xfrm>
            <a:off x="5546808" y="4159954"/>
            <a:ext cx="1416102" cy="249330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39A6356-628F-C6D3-9D0B-CA20CB5BB0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13" r="458"/>
          <a:stretch/>
        </p:blipFill>
        <p:spPr>
          <a:xfrm>
            <a:off x="8302697" y="4159954"/>
            <a:ext cx="1387706" cy="2493308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1D32E13-C9CD-8C30-CEA3-81ABFBB6BBBF}"/>
              </a:ext>
            </a:extLst>
          </p:cNvPr>
          <p:cNvCxnSpPr>
            <a:cxnSpLocks/>
          </p:cNvCxnSpPr>
          <p:nvPr/>
        </p:nvCxnSpPr>
        <p:spPr>
          <a:xfrm>
            <a:off x="7136807" y="5479016"/>
            <a:ext cx="100249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4119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6543672E-C6C6-A51E-2689-E92A5291811A}"/>
              </a:ext>
            </a:extLst>
          </p:cNvPr>
          <p:cNvSpPr/>
          <p:nvPr/>
        </p:nvSpPr>
        <p:spPr>
          <a:xfrm>
            <a:off x="-1516284" y="-1736204"/>
            <a:ext cx="3472407" cy="347240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EC3CB5-235C-B1E6-19D9-269C0BF96FF5}"/>
              </a:ext>
            </a:extLst>
          </p:cNvPr>
          <p:cNvSpPr txBox="1"/>
          <p:nvPr/>
        </p:nvSpPr>
        <p:spPr>
          <a:xfrm>
            <a:off x="370390" y="167831"/>
            <a:ext cx="13580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06</a:t>
            </a:r>
            <a:endParaRPr lang="ko-KR" altLang="en-US" sz="80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5574A7-4C72-6826-6AA6-344079D3BE9D}"/>
              </a:ext>
            </a:extLst>
          </p:cNvPr>
          <p:cNvSpPr txBox="1"/>
          <p:nvPr/>
        </p:nvSpPr>
        <p:spPr>
          <a:xfrm>
            <a:off x="2045996" y="498757"/>
            <a:ext cx="9560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Comparison</a:t>
            </a:r>
            <a:r>
              <a:rPr lang="ko-KR" altLang="en-US" sz="36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 </a:t>
            </a:r>
            <a:r>
              <a:rPr lang="en-US" altLang="ko-KR" sz="36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of</a:t>
            </a:r>
            <a:r>
              <a:rPr lang="ko-KR" altLang="en-US" sz="36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 </a:t>
            </a:r>
            <a:r>
              <a:rPr lang="en-US" altLang="ko-KR" sz="36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Before</a:t>
            </a:r>
            <a:r>
              <a:rPr lang="ko-KR" altLang="en-US" sz="36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 </a:t>
            </a:r>
            <a:r>
              <a:rPr lang="en-US" altLang="ko-KR" sz="36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/</a:t>
            </a:r>
            <a:r>
              <a:rPr lang="ko-KR" altLang="en-US" sz="36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 </a:t>
            </a:r>
            <a:r>
              <a:rPr lang="en-US" altLang="ko-KR" sz="36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After</a:t>
            </a:r>
            <a:r>
              <a:rPr lang="ko-KR" altLang="en-US" sz="36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 </a:t>
            </a:r>
            <a:r>
              <a:rPr lang="en-US" altLang="ko-KR" sz="36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Quantization</a:t>
            </a:r>
            <a:endParaRPr lang="ko-KR" altLang="en-US" sz="3600" dirty="0">
              <a:latin typeface="Arial Rounded MT Bold" panose="020F070403050403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B77DD5-E4B8-7947-5A43-4518660357CA}"/>
              </a:ext>
            </a:extLst>
          </p:cNvPr>
          <p:cNvSpPr txBox="1"/>
          <p:nvPr/>
        </p:nvSpPr>
        <p:spPr>
          <a:xfrm>
            <a:off x="6222885" y="1182853"/>
            <a:ext cx="538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-Inference model :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Int8 Quantization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적용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DF79E7-93F0-C635-0D3C-EBFD98BB5F8C}"/>
              </a:ext>
            </a:extLst>
          </p:cNvPr>
          <p:cNvSpPr txBox="1"/>
          <p:nvPr/>
        </p:nvSpPr>
        <p:spPr>
          <a:xfrm>
            <a:off x="667716" y="1743773"/>
            <a:ext cx="113091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&lt;Accuracy&gt;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Computer vs Computer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에서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Quantization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적용 전 모델과 적용 후 모델 사이의 승률로 대신 측정하였음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트리 탐색 횟수를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100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으로 고정하고 게임을 진행했을 때 서로 비슷한 승률을 가졌음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41C70D8-FA14-77C4-ED68-46782A065B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422" b="14083"/>
          <a:stretch/>
        </p:blipFill>
        <p:spPr>
          <a:xfrm>
            <a:off x="8204577" y="3098229"/>
            <a:ext cx="3238781" cy="3186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E214F9-721D-3042-A434-D18BC53BC7D8}"/>
              </a:ext>
            </a:extLst>
          </p:cNvPr>
          <p:cNvSpPr txBox="1"/>
          <p:nvPr/>
        </p:nvSpPr>
        <p:spPr>
          <a:xfrm>
            <a:off x="699191" y="2902113"/>
            <a:ext cx="3100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&lt;Model</a:t>
            </a:r>
            <a:r>
              <a:rPr lang="ko-KR" altLang="en-US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size</a:t>
            </a:r>
            <a:r>
              <a:rPr lang="ko-KR" altLang="en-US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reduction&gt;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18,511KB -&gt; 4,706KB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약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75%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감소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0711531-23B9-3FBD-45A1-28003BBEBD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209" b="33220"/>
          <a:stretch/>
        </p:blipFill>
        <p:spPr>
          <a:xfrm>
            <a:off x="8204576" y="3513573"/>
            <a:ext cx="3238781" cy="22895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4281833-844D-C438-EB40-8DFDC4A7B5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947" b="-4106"/>
          <a:stretch/>
        </p:blipFill>
        <p:spPr>
          <a:xfrm>
            <a:off x="3963302" y="3328152"/>
            <a:ext cx="3238781" cy="294311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AC1FF4-728D-2D60-6AC1-863D35D94F94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7202083" y="3257549"/>
            <a:ext cx="1002494" cy="2233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2C60440-5EFB-6231-14F0-1888FCAC18FE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>
            <a:off x="7202083" y="3475308"/>
            <a:ext cx="1002493" cy="15274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34D467A-6A37-6824-4D7E-A4D6C072BC88}"/>
              </a:ext>
            </a:extLst>
          </p:cNvPr>
          <p:cNvSpPr txBox="1"/>
          <p:nvPr/>
        </p:nvSpPr>
        <p:spPr>
          <a:xfrm>
            <a:off x="699191" y="4155391"/>
            <a:ext cx="65763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&lt;Latency&gt;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Model prediction 1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회당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29ms -&gt; 6ms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Inference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속도 약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5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배 증가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몬테카를로 트리 탐색 속도가 약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5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배 증가함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몬테카를로 트리 탐색 속도가 증가하면서 동일 시간 내 더 깊은 수까지 탐색가능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-&gt;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더욱 강한 게임 엔진 사용가능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01ADE6-A82D-979E-3633-71EA53F3BD0A}"/>
              </a:ext>
            </a:extLst>
          </p:cNvPr>
          <p:cNvSpPr txBox="1"/>
          <p:nvPr/>
        </p:nvSpPr>
        <p:spPr>
          <a:xfrm>
            <a:off x="7275549" y="3126744"/>
            <a:ext cx="633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Before</a:t>
            </a:r>
            <a:endParaRPr lang="en-US" altLang="ko-KR" sz="11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17E350-E63B-EEDB-FDD3-13D04C3CBD83}"/>
              </a:ext>
            </a:extLst>
          </p:cNvPr>
          <p:cNvSpPr txBox="1"/>
          <p:nvPr/>
        </p:nvSpPr>
        <p:spPr>
          <a:xfrm>
            <a:off x="7284697" y="3547674"/>
            <a:ext cx="633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After</a:t>
            </a:r>
            <a:endParaRPr lang="en-US" altLang="ko-KR" sz="11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1D32E13-C9CD-8C30-CEA3-81ABFBB6BBBF}"/>
              </a:ext>
            </a:extLst>
          </p:cNvPr>
          <p:cNvCxnSpPr>
            <a:cxnSpLocks/>
          </p:cNvCxnSpPr>
          <p:nvPr/>
        </p:nvCxnSpPr>
        <p:spPr>
          <a:xfrm>
            <a:off x="8835800" y="5479016"/>
            <a:ext cx="100249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10C2CD45-EFDE-275F-9E53-0DFC74AE2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690" y="4155391"/>
            <a:ext cx="1398177" cy="249786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FD0F279-0E41-E40D-1283-D76749858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697" y="4155391"/>
            <a:ext cx="1387706" cy="249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579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1000</TotalTime>
  <Words>988</Words>
  <Application>Microsoft Office PowerPoint</Application>
  <PresentationFormat>와이드스크린</PresentationFormat>
  <Paragraphs>130</Paragraphs>
  <Slides>11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HY견고딕</vt:lpstr>
      <vt:lpstr>HY중고딕</vt:lpstr>
      <vt:lpstr>HY헤드라인M</vt:lpstr>
      <vt:lpstr>맑은 고딕</vt:lpstr>
      <vt:lpstr>Arial</vt:lpstr>
      <vt:lpstr>Arial Rounded MT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성진 김</dc:creator>
  <cp:lastModifiedBy>성진 김</cp:lastModifiedBy>
  <cp:revision>18</cp:revision>
  <dcterms:created xsi:type="dcterms:W3CDTF">2023-10-25T14:55:02Z</dcterms:created>
  <dcterms:modified xsi:type="dcterms:W3CDTF">2023-12-08T15:05:27Z</dcterms:modified>
</cp:coreProperties>
</file>